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81" r:id="rId21"/>
    <p:sldId id="282" r:id="rId22"/>
    <p:sldId id="283" r:id="rId23"/>
    <p:sldId id="274" r:id="rId24"/>
    <p:sldId id="275" r:id="rId25"/>
    <p:sldId id="276" r:id="rId26"/>
    <p:sldId id="278" r:id="rId27"/>
    <p:sldId id="27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87312"/>
  </p:normalViewPr>
  <p:slideViewPr>
    <p:cSldViewPr>
      <p:cViewPr varScale="1">
        <p:scale>
          <a:sx n="89" d="100"/>
          <a:sy n="89" d="100"/>
        </p:scale>
        <p:origin x="198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194B3-0CA7-405C-ADE6-78FF62F3FDED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20D45-D8B3-4B23-B3AF-38E661EB3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10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20D45-D8B3-4B23-B3AF-38E661EB318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53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Communication Apprehension (Anxiety caused by having to talk)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Disruption (In-ability to make fluent oral presentations)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Over-Communication (Dominated Speaking)</a:t>
            </a:r>
          </a:p>
          <a:p>
            <a:pPr marL="228600" indent="-228600">
              <a:buAutoNum type="arabicParenR"/>
            </a:pPr>
            <a:r>
              <a:rPr lang="en-US" dirty="0"/>
              <a:t>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20D45-D8B3-4B23-B3AF-38E661EB3183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33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6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10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72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2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6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38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55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27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96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12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04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C4184-8C94-43FB-968B-DED32BDA39A8}" type="datetimeFigureOut">
              <a:rPr lang="en-IN" smtClean="0"/>
              <a:t>08/05/22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37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emf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11" Type="http://schemas.openxmlformats.org/officeDocument/2006/relationships/image" Target="../media/image75.png"/><Relationship Id="rId5" Type="http://schemas.openxmlformats.org/officeDocument/2006/relationships/image" Target="../media/image69.emf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7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0" Type="http://schemas.openxmlformats.org/officeDocument/2006/relationships/image" Target="../media/image84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Relationship Id="rId14" Type="http://schemas.openxmlformats.org/officeDocument/2006/relationships/image" Target="../media/image8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8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12" Type="http://schemas.openxmlformats.org/officeDocument/2006/relationships/image" Target="../media/image109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11" Type="http://schemas.openxmlformats.org/officeDocument/2006/relationships/image" Target="../media/image108.emf"/><Relationship Id="rId5" Type="http://schemas.openxmlformats.org/officeDocument/2006/relationships/image" Target="../media/image10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21.emf"/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12" Type="http://schemas.openxmlformats.org/officeDocument/2006/relationships/image" Target="../media/image120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emf"/><Relationship Id="rId11" Type="http://schemas.openxmlformats.org/officeDocument/2006/relationships/image" Target="../media/image119.emf"/><Relationship Id="rId5" Type="http://schemas.openxmlformats.org/officeDocument/2006/relationships/image" Target="../media/image113.emf"/><Relationship Id="rId15" Type="http://schemas.openxmlformats.org/officeDocument/2006/relationships/image" Target="../media/image123.emf"/><Relationship Id="rId10" Type="http://schemas.openxmlformats.org/officeDocument/2006/relationships/image" Target="../media/image118.emf"/><Relationship Id="rId4" Type="http://schemas.openxmlformats.org/officeDocument/2006/relationships/image" Target="../media/image112.emf"/><Relationship Id="rId9" Type="http://schemas.openxmlformats.org/officeDocument/2006/relationships/image" Target="../media/image117.emf"/><Relationship Id="rId14" Type="http://schemas.openxmlformats.org/officeDocument/2006/relationships/image" Target="../media/image1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814523" cy="2341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06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3600400" cy="239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67" y="712296"/>
            <a:ext cx="3555739" cy="216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3492028" cy="2323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83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04664"/>
            <a:ext cx="8791575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87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3240360" cy="54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7" y="2348880"/>
            <a:ext cx="7211721" cy="246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81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3257"/>
            <a:ext cx="2880320" cy="772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0" y="880358"/>
            <a:ext cx="8530675" cy="525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17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4" y="95106"/>
            <a:ext cx="3240360" cy="61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43538"/>
            <a:ext cx="2136428" cy="72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7" y="548680"/>
            <a:ext cx="4894858" cy="489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24744"/>
            <a:ext cx="282297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481513"/>
            <a:ext cx="23812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2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6768752" cy="53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3" y="1106818"/>
            <a:ext cx="2736304" cy="42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8" y="1528715"/>
            <a:ext cx="4383122" cy="29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7539"/>
            <a:ext cx="3168352" cy="23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8" y="1927224"/>
            <a:ext cx="2351780" cy="26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2290301"/>
            <a:ext cx="3903393" cy="2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8" y="2677690"/>
            <a:ext cx="3878933" cy="28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3009237"/>
            <a:ext cx="2510782" cy="32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30" y="3789040"/>
            <a:ext cx="2320668" cy="36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41" y="4165233"/>
            <a:ext cx="4424059" cy="28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36559"/>
            <a:ext cx="3096344" cy="26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64415"/>
            <a:ext cx="4596796" cy="43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78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692695"/>
            <a:ext cx="3705903" cy="63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84784"/>
            <a:ext cx="3705903" cy="34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47" y="1916832"/>
            <a:ext cx="5212473" cy="55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54758"/>
            <a:ext cx="4924441" cy="364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62" y="2996952"/>
            <a:ext cx="36480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88555"/>
            <a:ext cx="4300794" cy="332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74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1"/>
            <a:ext cx="4752528" cy="44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6" y="1628800"/>
            <a:ext cx="4189962" cy="38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276872"/>
            <a:ext cx="1680001" cy="4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27" y="2892650"/>
            <a:ext cx="1606184" cy="313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10" y="3013429"/>
            <a:ext cx="4320480" cy="29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" y="3429000"/>
            <a:ext cx="3041860" cy="40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22170"/>
            <a:ext cx="3814148" cy="29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095897"/>
            <a:ext cx="1296144" cy="25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86FC38-3D91-899E-0799-2415F4A2F0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869" y="4097083"/>
            <a:ext cx="56896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5328592" cy="58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4" y="1340768"/>
            <a:ext cx="2631116" cy="48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4896544" cy="348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4464496" cy="28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3168352" cy="33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8" y="3503036"/>
            <a:ext cx="1274242" cy="3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33" y="3503036"/>
            <a:ext cx="1237991" cy="33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5"/>
            <a:ext cx="5328592" cy="226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" y="4365104"/>
            <a:ext cx="3116025" cy="29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8" y="4797152"/>
            <a:ext cx="2682732" cy="549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" y="5380884"/>
            <a:ext cx="1675865" cy="392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3" y="5877272"/>
            <a:ext cx="5598967" cy="22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3" y="6309320"/>
            <a:ext cx="2547455" cy="32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393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Conflicts: 3 Types of Conflicts</a:t>
            </a:r>
          </a:p>
          <a:p>
            <a:r>
              <a:rPr lang="en-IN" dirty="0"/>
              <a:t>1. Intrapersonal Conflicts, 2. Interpersonal Conflicts and 3. Unconscious Conflicts.</a:t>
            </a:r>
          </a:p>
          <a:p>
            <a:r>
              <a:rPr lang="en-IN" dirty="0"/>
              <a:t>The word conflict has been derived from a Latin word ‘Conflicts’ which means ‘</a:t>
            </a:r>
            <a:r>
              <a:rPr lang="en-IN" dirty="0">
                <a:solidFill>
                  <a:srgbClr val="FF0000"/>
                </a:solidFill>
              </a:rPr>
              <a:t>strike two things at the same time’.</a:t>
            </a:r>
          </a:p>
          <a:p>
            <a:r>
              <a:rPr lang="en-IN" dirty="0"/>
              <a:t>Conflicts occur in the individual when more than one, equally powerful desires or motives present at the same time and pressurize for immediate satisfaction.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80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70531"/>
            <a:ext cx="8196911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54283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72" y="2364879"/>
            <a:ext cx="6505219" cy="360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2467"/>
            <a:ext cx="5832648" cy="30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45" y="3161454"/>
            <a:ext cx="2821755" cy="30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5759785" cy="3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80" y="3873154"/>
            <a:ext cx="4450368" cy="26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3136"/>
            <a:ext cx="5206553" cy="30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085184"/>
            <a:ext cx="709555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53" y="5661247"/>
            <a:ext cx="3143695" cy="485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09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3"/>
            <a:ext cx="8229600" cy="453650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a. Intrapersonal conflicts:</a:t>
            </a:r>
          </a:p>
          <a:p>
            <a:r>
              <a:rPr lang="en-IN" dirty="0"/>
              <a:t>These are the conflicts caused within the individual. These conflicts arise as a result of two or more motives or goals to be achieved at a time. Hence, these are called goal conflicts.</a:t>
            </a:r>
          </a:p>
          <a:p>
            <a:r>
              <a:rPr lang="en-IN" dirty="0"/>
              <a:t>1. </a:t>
            </a:r>
            <a:r>
              <a:rPr lang="en-IN" dirty="0">
                <a:solidFill>
                  <a:srgbClr val="FF0000"/>
                </a:solidFill>
              </a:rPr>
              <a:t>Approach-approach conflict</a:t>
            </a:r>
            <a:r>
              <a:rPr lang="en-IN" dirty="0"/>
              <a:t>:</a:t>
            </a:r>
          </a:p>
          <a:p>
            <a:r>
              <a:rPr lang="en-IN" dirty="0"/>
              <a:t>In this type of conflict individual will have </a:t>
            </a:r>
            <a:r>
              <a:rPr lang="en-IN" dirty="0">
                <a:solidFill>
                  <a:srgbClr val="FF0000"/>
                </a:solidFill>
              </a:rPr>
              <a:t>two desires with positive valence</a:t>
            </a:r>
            <a:r>
              <a:rPr lang="en-IN" dirty="0"/>
              <a:t> which are equally powerful. For example, a person has two attractive job offers and he has to choose any one of them- tension arises.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 descr="http://www.psychologydiscussion.net/wp-content/uploads/2014/01/clip_image002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147275"/>
            <a:ext cx="4320480" cy="1306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76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264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2. </a:t>
            </a:r>
            <a:r>
              <a:rPr lang="en-IN" sz="2400" dirty="0">
                <a:solidFill>
                  <a:srgbClr val="FF0000"/>
                </a:solidFill>
              </a:rPr>
              <a:t>Avoidance-avoidance conflict</a:t>
            </a:r>
            <a:r>
              <a:rPr lang="en-IN" sz="2400" dirty="0"/>
              <a:t>:</a:t>
            </a:r>
          </a:p>
          <a:p>
            <a:r>
              <a:rPr lang="en-IN" sz="2400" dirty="0"/>
              <a:t>This conflict involves two goals with negative valence</a:t>
            </a:r>
          </a:p>
          <a:p>
            <a:r>
              <a:rPr lang="en-IN" sz="2400" dirty="0"/>
              <a:t> both are unwanted goals</a:t>
            </a:r>
          </a:p>
          <a:p>
            <a:r>
              <a:rPr lang="en-IN" sz="2400" dirty="0"/>
              <a:t>For example, </a:t>
            </a:r>
            <a:r>
              <a:rPr lang="en-IN" sz="2400" dirty="0">
                <a:solidFill>
                  <a:srgbClr val="FF0000"/>
                </a:solidFill>
              </a:rPr>
              <a:t>a woman must work at a job which she dislikes very much or else she has to remain unemployed</a:t>
            </a:r>
          </a:p>
          <a:p>
            <a:pPr marL="0" indent="0">
              <a:buNone/>
            </a:pPr>
            <a:r>
              <a:rPr lang="en-IN" sz="2400" dirty="0"/>
              <a:t>3. </a:t>
            </a:r>
            <a:r>
              <a:rPr lang="en-IN" sz="2400" dirty="0">
                <a:solidFill>
                  <a:srgbClr val="FF0000"/>
                </a:solidFill>
              </a:rPr>
              <a:t>Approach-avoidance conflict</a:t>
            </a:r>
            <a:r>
              <a:rPr lang="en-IN" sz="2400" dirty="0"/>
              <a:t>:</a:t>
            </a:r>
          </a:p>
          <a:p>
            <a:pPr marL="0" indent="0">
              <a:buNone/>
            </a:pPr>
            <a:r>
              <a:rPr lang="en-IN" sz="2400" dirty="0"/>
              <a:t>Here the goal object will have both positive and negative valences.</a:t>
            </a:r>
          </a:p>
          <a:p>
            <a:pPr marL="0" indent="0">
              <a:buNone/>
            </a:pPr>
            <a:r>
              <a:rPr lang="en-IN" sz="2400" dirty="0"/>
              <a:t>A person is approaching to accept a job offer, because the salary is attractive- but at the same time he is repelled back as the job is very risky.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http://www.psychologydiscussion.net/wp-content/uploads/2014/01/clip_image004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13176"/>
            <a:ext cx="3495038" cy="114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psychologydiscussion.net/wp-content/uploads/2014/01/clip_image006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13176"/>
            <a:ext cx="3024336" cy="1075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73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4. </a:t>
            </a:r>
            <a:r>
              <a:rPr lang="en-IN" dirty="0">
                <a:solidFill>
                  <a:srgbClr val="FF0000"/>
                </a:solidFill>
              </a:rPr>
              <a:t>Multiple-approach-avoidance conflict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both positive and negative valences of multiple nature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2. </a:t>
            </a:r>
            <a:r>
              <a:rPr lang="en-IN" dirty="0">
                <a:solidFill>
                  <a:srgbClr val="FF0000"/>
                </a:solidFill>
              </a:rPr>
              <a:t>Interpersonal conflicts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Interpersonal conflict is caused between individuals.</a:t>
            </a:r>
          </a:p>
          <a:p>
            <a:pPr marL="0" indent="0">
              <a:buNone/>
            </a:pPr>
            <a:r>
              <a:rPr lang="en-IN" dirty="0"/>
              <a:t>3. </a:t>
            </a:r>
            <a:r>
              <a:rPr lang="en-IN" dirty="0">
                <a:solidFill>
                  <a:srgbClr val="FF0000"/>
                </a:solidFill>
              </a:rPr>
              <a:t>Unconscious Conflict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The mental conflict below the level of conscious awareness is called unconscious conflict. The conflicts in conscious level, when repressed, shifts to unconscious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http://www.psychologydiscussion.net/wp-content/uploads/2014/01/clip_image008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4283099" cy="933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7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3816424" cy="39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936104" cy="43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10302"/>
            <a:ext cx="6048672" cy="39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32" y="1741572"/>
            <a:ext cx="1329296" cy="40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77" y="1924793"/>
            <a:ext cx="3456384" cy="24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4" y="2149223"/>
            <a:ext cx="5353478" cy="4331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444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548680"/>
            <a:ext cx="3755330" cy="371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5616624" cy="29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07353"/>
            <a:ext cx="996107" cy="34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3"/>
            <a:ext cx="5184576" cy="318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91172"/>
            <a:ext cx="2032322" cy="32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16832"/>
            <a:ext cx="5400601" cy="34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02500"/>
            <a:ext cx="2088232" cy="26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1" y="2348880"/>
            <a:ext cx="5599501" cy="326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25" y="2348880"/>
            <a:ext cx="630071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1" y="2780928"/>
            <a:ext cx="5383477" cy="38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3" y="3155749"/>
            <a:ext cx="368617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55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5616624" cy="513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5" y="1268760"/>
            <a:ext cx="5192425" cy="40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6192688" cy="62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5123"/>
            <a:ext cx="3096344" cy="2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351039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5" y="3535940"/>
            <a:ext cx="2855453" cy="397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9080"/>
            <a:ext cx="6109310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55532"/>
            <a:ext cx="1728192" cy="36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9" y="4725144"/>
            <a:ext cx="5610619" cy="26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84410"/>
            <a:ext cx="1661776" cy="31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9" y="5157192"/>
            <a:ext cx="5538611" cy="28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87701"/>
            <a:ext cx="1589768" cy="370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5" y="5661248"/>
            <a:ext cx="5624473" cy="34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00" y="5688311"/>
            <a:ext cx="3031310" cy="270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7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b="1"/>
              <a:t>The rules of assertion</a:t>
            </a:r>
            <a:br>
              <a:rPr lang="en-GB" b="1"/>
            </a:br>
            <a:endParaRPr lang="en-GB" b="1"/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45386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I have the right to: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1. </a:t>
            </a:r>
            <a:r>
              <a:rPr lang="en-GB" sz="2800" b="1" dirty="0"/>
              <a:t>Respect myself: </a:t>
            </a:r>
            <a:r>
              <a:rPr lang="en-GB" sz="2800" dirty="0"/>
              <a:t>who I am and what I do.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2. </a:t>
            </a:r>
            <a:r>
              <a:rPr lang="en-GB" sz="2800" b="1" dirty="0"/>
              <a:t>Recognise my own needs as an individual: </a:t>
            </a:r>
            <a:r>
              <a:rPr lang="en-GB" sz="2800" dirty="0"/>
              <a:t>separate from what is expected of me in roles such as 'wife', 'husband', 'partner', 'parent', ‘daughter'.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3. </a:t>
            </a:r>
            <a:r>
              <a:rPr lang="en-GB" sz="2800" b="1" dirty="0"/>
              <a:t>Make clear 'I' statements about how I feel and what I think: </a:t>
            </a:r>
            <a:r>
              <a:rPr lang="en-GB" sz="2800" dirty="0"/>
              <a:t>for example, 'I feel very uncomfortable with your decision.'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4. </a:t>
            </a:r>
            <a:r>
              <a:rPr lang="en-GB" sz="2800" b="1" dirty="0"/>
              <a:t>Allow myself to make mistakes: </a:t>
            </a:r>
            <a:r>
              <a:rPr lang="en-GB" sz="2800" dirty="0"/>
              <a:t>recognise that it is normal to make mistakes.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5. </a:t>
            </a:r>
            <a:r>
              <a:rPr lang="en-GB" sz="2800" b="1" dirty="0"/>
              <a:t>Change my mind: </a:t>
            </a:r>
            <a:r>
              <a:rPr lang="en-GB" sz="2800" dirty="0"/>
              <a:t>if I choose.</a:t>
            </a:r>
          </a:p>
        </p:txBody>
      </p:sp>
    </p:spTree>
    <p:extLst>
      <p:ext uri="{BB962C8B-B14F-4D97-AF65-F5344CB8AC3E}">
        <p14:creationId xmlns:p14="http://schemas.microsoft.com/office/powerpoint/2010/main" val="403362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GB" b="1"/>
              <a:t>The rules of assertion</a:t>
            </a:r>
            <a:br>
              <a:rPr lang="en-GB" b="1"/>
            </a:br>
            <a:endParaRPr lang="en-GB" b="1"/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511175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6. </a:t>
            </a:r>
            <a:r>
              <a:rPr lang="en-GB" sz="2800" b="1" dirty="0"/>
              <a:t>Ask for 'thinking time': </a:t>
            </a:r>
            <a:r>
              <a:rPr lang="en-GB" sz="2800" dirty="0"/>
              <a:t>for example, when people ask you to do something, you have the right to say: 'I would like to think about it and I will let you know my decision'.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7. </a:t>
            </a:r>
            <a:r>
              <a:rPr lang="en-GB" sz="2800" b="1" dirty="0"/>
              <a:t>Allow myself to enjoy my successes: </a:t>
            </a:r>
            <a:r>
              <a:rPr lang="en-GB" sz="2800" dirty="0"/>
              <a:t>feel pleased about what I have done and share it with others.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8. </a:t>
            </a:r>
            <a:r>
              <a:rPr lang="en-GB" sz="2800" b="1" dirty="0"/>
              <a:t>Ask for what I want: </a:t>
            </a:r>
            <a:r>
              <a:rPr lang="en-GB" sz="2800" dirty="0"/>
              <a:t>rather than hoping someone will notice what I want.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9. </a:t>
            </a:r>
            <a:r>
              <a:rPr lang="en-GB" sz="2800" b="1" dirty="0"/>
              <a:t>Recognise that I am not responsible for the behaviour of other adults: </a:t>
            </a:r>
            <a:r>
              <a:rPr lang="en-GB" sz="2800" dirty="0"/>
              <a:t>you are only responsible for your own actions.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10. </a:t>
            </a:r>
            <a:r>
              <a:rPr lang="en-GB" sz="2800" b="1" dirty="0"/>
              <a:t>Respect other people: </a:t>
            </a:r>
            <a:r>
              <a:rPr lang="en-GB" sz="2800" dirty="0"/>
              <a:t>and their right to be assertive in return.</a:t>
            </a:r>
          </a:p>
          <a:p>
            <a:pPr>
              <a:lnSpc>
                <a:spcPct val="80000"/>
              </a:lnSpc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4907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2656"/>
            <a:ext cx="5616624" cy="380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8" y="4134678"/>
            <a:ext cx="7966726" cy="197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00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1"/>
            <a:ext cx="6768752" cy="19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59" y="2564903"/>
            <a:ext cx="6682161" cy="380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55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7406"/>
            <a:ext cx="6192688" cy="72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82" y="1043464"/>
            <a:ext cx="6101110" cy="220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53205"/>
            <a:ext cx="1656184" cy="34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94" y="3596378"/>
            <a:ext cx="5595873" cy="268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21" y="6282920"/>
            <a:ext cx="4118595" cy="23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39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85950"/>
            <a:ext cx="4698677" cy="86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0" y="1051868"/>
            <a:ext cx="9070924" cy="554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95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3002823" cy="449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82642"/>
            <a:ext cx="3677818" cy="244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429000"/>
            <a:ext cx="3662536" cy="281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19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92696"/>
            <a:ext cx="5753075" cy="54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5" y="1628800"/>
            <a:ext cx="3481999" cy="4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6" y="2204864"/>
            <a:ext cx="7755262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7" y="2996952"/>
            <a:ext cx="7812881" cy="43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9" y="3427414"/>
            <a:ext cx="7537433" cy="37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7" y="3985560"/>
            <a:ext cx="1770753" cy="41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20" y="4033396"/>
            <a:ext cx="2266889" cy="4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29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6" y="761580"/>
            <a:ext cx="7200800" cy="6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6" y="1683401"/>
            <a:ext cx="7632582" cy="183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98" y="3514358"/>
            <a:ext cx="780347" cy="33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29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568</Words>
  <Application>Microsoft Macintosh PowerPoint</Application>
  <PresentationFormat>On-screen Show (4:3)</PresentationFormat>
  <Paragraphs>46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rules of assertion </vt:lpstr>
      <vt:lpstr>The rules of assertion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24</cp:revision>
  <dcterms:created xsi:type="dcterms:W3CDTF">2017-08-27T21:48:44Z</dcterms:created>
  <dcterms:modified xsi:type="dcterms:W3CDTF">2022-05-08T13:47:27Z</dcterms:modified>
</cp:coreProperties>
</file>